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68" autoAdjust="0"/>
    <p:restoredTop sz="93776" autoAdjust="0"/>
  </p:normalViewPr>
  <p:slideViewPr>
    <p:cSldViewPr snapToGrid="0">
      <p:cViewPr varScale="1">
        <p:scale>
          <a:sx n="70" d="100"/>
          <a:sy n="70" d="100"/>
        </p:scale>
        <p:origin x="1550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9D9079-2FF7-446B-81A3-A70E4AA5E0B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9C364-2D23-4486-BA59-EC2FC5EA2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408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9C364-2D23-4486-BA59-EC2FC5EA22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26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6831-CFF5-4248-82DC-108461E01C2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6750B-C7EF-4B35-A60A-A47A80977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702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6831-CFF5-4248-82DC-108461E01C2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6750B-C7EF-4B35-A60A-A47A80977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02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6831-CFF5-4248-82DC-108461E01C2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6750B-C7EF-4B35-A60A-A47A80977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87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6831-CFF5-4248-82DC-108461E01C2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6750B-C7EF-4B35-A60A-A47A80977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8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6831-CFF5-4248-82DC-108461E01C2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6750B-C7EF-4B35-A60A-A47A80977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775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6831-CFF5-4248-82DC-108461E01C2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6750B-C7EF-4B35-A60A-A47A80977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015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6831-CFF5-4248-82DC-108461E01C2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6750B-C7EF-4B35-A60A-A47A80977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683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6831-CFF5-4248-82DC-108461E01C2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6750B-C7EF-4B35-A60A-A47A80977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649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6831-CFF5-4248-82DC-108461E01C2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6750B-C7EF-4B35-A60A-A47A80977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867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6831-CFF5-4248-82DC-108461E01C2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6750B-C7EF-4B35-A60A-A47A80977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526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6831-CFF5-4248-82DC-108461E01C2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6750B-C7EF-4B35-A60A-A47A80977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651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D06831-CFF5-4248-82DC-108461E01C2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46750B-C7EF-4B35-A60A-A47A80977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1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9AE8FF-C410-E8EE-E429-ABBDBB646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139" y="5554237"/>
            <a:ext cx="11771860" cy="1041995"/>
          </a:xfrm>
          <a:ln w="63500" cmpd="thickThin"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751"/>
              </a:spcAft>
            </a:pPr>
            <a:br>
              <a:rPr lang="en-US" sz="2000" dirty="0">
                <a:solidFill>
                  <a:srgbClr val="015697"/>
                </a:solidFill>
                <a:latin typeface="Dosis" pitchFamily="2" charset="0"/>
              </a:rPr>
            </a:br>
            <a:r>
              <a:rPr lang="en-US" sz="1800" b="1" dirty="0">
                <a:solidFill>
                  <a:srgbClr val="38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Mission</a:t>
            </a:r>
            <a:r>
              <a:rPr lang="en-US" sz="1800" dirty="0">
                <a:solidFill>
                  <a:srgbClr val="38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To ensure every youth has a chance to experience Scouting.</a:t>
            </a:r>
            <a:br>
              <a:rPr lang="en-US" sz="1800" dirty="0">
                <a:solidFill>
                  <a:srgbClr val="38363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>
                <a:solidFill>
                  <a:srgbClr val="38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Vision</a:t>
            </a:r>
            <a:r>
              <a:rPr lang="en-US" sz="1800" dirty="0">
                <a:solidFill>
                  <a:srgbClr val="38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To be inclusive and focus on instilling good citizenship, community service, and growth while delivering a fun, safe and adventurous program for all to enjoy.                                           </a:t>
            </a:r>
            <a:br>
              <a:rPr lang="en-US" sz="2000" dirty="0">
                <a:solidFill>
                  <a:srgbClr val="383636"/>
                </a:solidFill>
                <a:latin typeface="Lato" panose="020F0502020204030203" pitchFamily="34" charset="0"/>
              </a:rPr>
            </a:br>
            <a:endParaRPr lang="en-US" sz="2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BF31AB-E535-3D6C-2B38-D42335541E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5486" y="1129478"/>
            <a:ext cx="3828604" cy="461978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tabLst>
                <a:tab pos="1089025" algn="l"/>
              </a:tabLst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Membership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indent="-182883">
              <a:lnSpc>
                <a:spcPct val="100000"/>
              </a:lnSpc>
              <a:spcBef>
                <a:spcPts val="600"/>
              </a:spcBef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2025 YE = 429 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18288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2026 YTD = 373</a:t>
            </a:r>
          </a:p>
          <a:p>
            <a:pPr indent="-18288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2026 Goal = 433 (1.5% increase)</a:t>
            </a:r>
          </a:p>
          <a:p>
            <a:pPr indent="-18288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2026 Stretch = 438 (2% increase)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New Units </a:t>
            </a:r>
          </a:p>
          <a:p>
            <a:pPr marL="228604" lvl="1" indent="-171453">
              <a:lnSpc>
                <a:spcPct val="100000"/>
              </a:lnSpc>
              <a:spcBef>
                <a:spcPts val="600"/>
              </a:spcBef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2025 YE = 29</a:t>
            </a:r>
          </a:p>
          <a:p>
            <a:pPr marL="228604" lvl="1" indent="-17145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2026 YTD = 29 </a:t>
            </a:r>
          </a:p>
          <a:p>
            <a:pPr marL="228604" lvl="1" indent="-17145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2026 Goal = 33</a:t>
            </a:r>
          </a:p>
          <a:p>
            <a:pPr marL="228604" lvl="1" indent="-17145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Target = Venturing Crew 255</a:t>
            </a:r>
          </a:p>
          <a:p>
            <a:pPr marL="228600" lvl="1" indent="-171450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Target = CFD join CPD (1</a:t>
            </a:r>
            <a:r>
              <a:rPr lang="en-US" sz="15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Responder)</a:t>
            </a:r>
          </a:p>
          <a:p>
            <a:pPr marL="228604" lvl="1" indent="-17145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Target = Explorer Post Adams County</a:t>
            </a:r>
          </a:p>
          <a:p>
            <a:pPr marL="228604" lvl="1" indent="-17145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Target = Pack 246 (McCall area) </a:t>
            </a:r>
          </a:p>
          <a:p>
            <a:pPr marL="228604" lvl="1" indent="-17145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Target = Pack 440 </a:t>
            </a:r>
          </a:p>
          <a:p>
            <a:pPr marL="228604" lvl="1" indent="-17145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Target = Pack &amp; Troop Heritage School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82C758-F7BF-E769-F984-8394CC6AFF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00059" y="1188749"/>
            <a:ext cx="4069178" cy="431910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Commissioning Service</a:t>
            </a:r>
          </a:p>
          <a:p>
            <a:pPr indent="-18288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Commissioner Stewardship Teams</a:t>
            </a:r>
          </a:p>
          <a:p>
            <a:pPr marL="506412" indent="-285750">
              <a:lnSpc>
                <a:spcPct val="10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Assist Units with Recruiting </a:t>
            </a:r>
          </a:p>
          <a:p>
            <a:pPr marL="506412" indent="-285750">
              <a:lnSpc>
                <a:spcPct val="10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Develop Meaningful Relationships</a:t>
            </a:r>
          </a:p>
          <a:p>
            <a:pPr marL="506412" indent="-285750">
              <a:lnSpc>
                <a:spcPct val="10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Meet with units </a:t>
            </a:r>
          </a:p>
          <a:p>
            <a:pPr indent="-18288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Focus 3 +1 Unit Success Factors</a:t>
            </a:r>
          </a:p>
          <a:p>
            <a:pPr marL="560387" lvl="1" indent="-285750"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1) Succession Plan 2) Annual Program Plan, </a:t>
            </a:r>
          </a:p>
          <a:p>
            <a:pPr marL="274637" lvl="1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      3) Membership  +  Leader Training </a:t>
            </a:r>
          </a:p>
          <a:p>
            <a:pPr marL="45717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Charter Partners </a:t>
            </a:r>
          </a:p>
          <a:p>
            <a:pPr indent="-18288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Opportunity for New Units (30)</a:t>
            </a:r>
          </a:p>
          <a:p>
            <a:pPr marL="0" indent="0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Invest in Character / Fundraising</a:t>
            </a:r>
          </a:p>
          <a:p>
            <a:pPr indent="-18288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2026 Goal = $5,862 (5% increase 2025)</a:t>
            </a:r>
          </a:p>
          <a:p>
            <a:pPr lvl="1" indent="-182883">
              <a:lnSpc>
                <a:spcPct val="100000"/>
              </a:lnSpc>
              <a:spcBef>
                <a:spcPts val="600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$3,050.00 received  </a:t>
            </a:r>
          </a:p>
          <a:p>
            <a:pPr indent="-18288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Expand Merit Badge Sponsorships </a:t>
            </a:r>
          </a:p>
          <a:p>
            <a:pPr indent="-182883">
              <a:lnSpc>
                <a:spcPct val="100000"/>
              </a:lnSpc>
              <a:spcBef>
                <a:spcPts val="600"/>
              </a:spcBef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NEW!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$25,000.00 Fundraising Goal</a:t>
            </a:r>
          </a:p>
          <a:p>
            <a:pPr indent="-182883">
              <a:lnSpc>
                <a:spcPct val="100000"/>
              </a:lnSpc>
              <a:spcBef>
                <a:spcPts val="600"/>
              </a:spcBef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NEW!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Fill a table for March 6, 2027, Auction 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F83A04A-8714-23DC-93D4-2D149B0DA604}"/>
              </a:ext>
            </a:extLst>
          </p:cNvPr>
          <p:cNvSpPr txBox="1">
            <a:spLocks/>
          </p:cNvSpPr>
          <p:nvPr/>
        </p:nvSpPr>
        <p:spPr>
          <a:xfrm>
            <a:off x="3998782" y="1155665"/>
            <a:ext cx="3708824" cy="44023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Scoutreach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™ Opportunities</a:t>
            </a:r>
          </a:p>
          <a:p>
            <a:pPr marL="228604" lvl="1" indent="-17145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Parma Community School</a:t>
            </a:r>
          </a:p>
          <a:p>
            <a:pPr marL="228604" lvl="1" indent="-17145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Boys and Girls Club – Ontario Oregon</a:t>
            </a:r>
          </a:p>
          <a:p>
            <a:pPr marL="228604" lvl="1" indent="-171453">
              <a:lnSpc>
                <a:spcPct val="100000"/>
              </a:lnSpc>
              <a:spcBef>
                <a:spcPts val="600"/>
              </a:spcBef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Burns/Hines Oregon Elementary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Recruitment / Retention</a:t>
            </a:r>
          </a:p>
          <a:p>
            <a:pPr indent="-182883">
              <a:lnSpc>
                <a:spcPct val="80000"/>
              </a:lnSpc>
              <a:spcBef>
                <a:spcPts val="6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Focus Dynamic Membership Recruitment</a:t>
            </a:r>
          </a:p>
          <a:p>
            <a:pPr indent="-182883">
              <a:lnSpc>
                <a:spcPct val="80000"/>
              </a:lnSpc>
              <a:spcBef>
                <a:spcPts val="6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Launched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Recruit-A-Friend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Patch Campaign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District Ops / Committee </a:t>
            </a:r>
          </a:p>
          <a:p>
            <a:pPr indent="-182883">
              <a:lnSpc>
                <a:spcPct val="80000"/>
              </a:lnSpc>
              <a:spcBef>
                <a:spcPts val="6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Next Roundtable September 10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indent="-182883">
              <a:lnSpc>
                <a:spcPct val="80000"/>
              </a:lnSpc>
              <a:spcBef>
                <a:spcPts val="6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District Committee meeting August 28th</a:t>
            </a:r>
          </a:p>
          <a:p>
            <a:pPr indent="-182883">
              <a:lnSpc>
                <a:spcPct val="80000"/>
              </a:lnSpc>
              <a:spcBef>
                <a:spcPts val="6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Vacancies (1)  Civic Service Chair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District Program / Training </a:t>
            </a:r>
          </a:p>
          <a:p>
            <a:pPr indent="-182883">
              <a:lnSpc>
                <a:spcPct val="80000"/>
              </a:lnSpc>
              <a:spcBef>
                <a:spcPts val="600"/>
              </a:spcBef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New!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Parenting with Purpose Workshop</a:t>
            </a:r>
          </a:p>
          <a:p>
            <a:pPr indent="-182883">
              <a:lnSpc>
                <a:spcPct val="80000"/>
              </a:lnSpc>
              <a:spcBef>
                <a:spcPts val="600"/>
              </a:spcBef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New!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Trailblazer Merit Badge Camp</a:t>
            </a:r>
          </a:p>
          <a:p>
            <a:pPr indent="-182883">
              <a:lnSpc>
                <a:spcPct val="80000"/>
              </a:lnSpc>
              <a:spcBef>
                <a:spcPts val="6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BALLO and IOLS = September 18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th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19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indent="-182883">
              <a:lnSpc>
                <a:spcPct val="80000"/>
              </a:lnSpc>
              <a:spcBef>
                <a:spcPts val="6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SYT: 98% compliant (-8 Leaders)</a:t>
            </a:r>
          </a:p>
          <a:p>
            <a:pPr indent="-182883">
              <a:lnSpc>
                <a:spcPct val="80000"/>
              </a:lnSpc>
              <a:spcBef>
                <a:spcPts val="6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Leader Pos. Specific:59% not trained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D466C5-EDBC-866C-47B8-3ACAD96743EA}"/>
              </a:ext>
            </a:extLst>
          </p:cNvPr>
          <p:cNvCxnSpPr/>
          <p:nvPr/>
        </p:nvCxnSpPr>
        <p:spPr>
          <a:xfrm>
            <a:off x="288324" y="5461476"/>
            <a:ext cx="11615352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FC4B32-265F-110E-F619-AFFA3BB2196F}"/>
              </a:ext>
            </a:extLst>
          </p:cNvPr>
          <p:cNvCxnSpPr>
            <a:cxnSpLocks/>
          </p:cNvCxnSpPr>
          <p:nvPr/>
        </p:nvCxnSpPr>
        <p:spPr>
          <a:xfrm>
            <a:off x="3867660" y="1150937"/>
            <a:ext cx="0" cy="4276350"/>
          </a:xfrm>
          <a:prstGeom prst="line">
            <a:avLst/>
          </a:prstGeom>
          <a:ln w="539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1E7D33-5E8D-0DB1-453A-4F3F8BDB060A}"/>
              </a:ext>
            </a:extLst>
          </p:cNvPr>
          <p:cNvCxnSpPr>
            <a:cxnSpLocks/>
          </p:cNvCxnSpPr>
          <p:nvPr/>
        </p:nvCxnSpPr>
        <p:spPr>
          <a:xfrm>
            <a:off x="7783808" y="1150937"/>
            <a:ext cx="0" cy="4276350"/>
          </a:xfrm>
          <a:prstGeom prst="line">
            <a:avLst/>
          </a:prstGeom>
          <a:ln w="539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3">
            <a:extLst>
              <a:ext uri="{FF2B5EF4-FFF2-40B4-BE49-F238E27FC236}">
                <a16:creationId xmlns:a16="http://schemas.microsoft.com/office/drawing/2014/main" id="{2890E729-69E7-0BA6-902F-9C08C4FFDFD9}"/>
              </a:ext>
            </a:extLst>
          </p:cNvPr>
          <p:cNvSpPr txBox="1">
            <a:spLocks/>
          </p:cNvSpPr>
          <p:nvPr/>
        </p:nvSpPr>
        <p:spPr>
          <a:xfrm>
            <a:off x="420139" y="157465"/>
            <a:ext cx="5462047" cy="687133"/>
          </a:xfrm>
          <a:prstGeom prst="rect">
            <a:avLst/>
          </a:prstGeom>
          <a:ln w="63500" cmpd="thickThin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751"/>
              </a:spcAft>
            </a:pPr>
            <a:br>
              <a:rPr lang="en-US" sz="2800" dirty="0">
                <a:solidFill>
                  <a:srgbClr val="015697"/>
                </a:solidFill>
                <a:latin typeface="Dosis" pitchFamily="2" charset="0"/>
              </a:rPr>
            </a:br>
            <a:r>
              <a:rPr lang="en-US" sz="3200" dirty="0">
                <a:solidFill>
                  <a:srgbClr val="0156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Owyhee District Coffee Pot</a:t>
            </a:r>
            <a:br>
              <a:rPr lang="en-US" sz="2400" dirty="0">
                <a:solidFill>
                  <a:srgbClr val="015697"/>
                </a:solidFill>
                <a:latin typeface="Dosis" pitchFamily="2" charset="0"/>
              </a:rPr>
            </a:br>
            <a:endParaRPr lang="en-US" sz="2400" dirty="0">
              <a:solidFill>
                <a:srgbClr val="015697"/>
              </a:solidFill>
              <a:latin typeface="Dosis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F3F128-869B-DEDF-34E1-96F86E3E810B}"/>
              </a:ext>
            </a:extLst>
          </p:cNvPr>
          <p:cNvSpPr txBox="1"/>
          <p:nvPr/>
        </p:nvSpPr>
        <p:spPr>
          <a:xfrm>
            <a:off x="8234980" y="169008"/>
            <a:ext cx="3444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1569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September 2026 </a:t>
            </a:r>
          </a:p>
        </p:txBody>
      </p:sp>
      <p:pic>
        <p:nvPicPr>
          <p:cNvPr id="1026" name="Picture 2" descr="Glass coffee pot icon, outline style 14285405 Vector Art at ...">
            <a:extLst>
              <a:ext uri="{FF2B5EF4-FFF2-40B4-BE49-F238E27FC236}">
                <a16:creationId xmlns:a16="http://schemas.microsoft.com/office/drawing/2014/main" id="{5794E17E-F1C4-9FFB-D62A-856455BB5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972" y="169008"/>
            <a:ext cx="554431" cy="554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34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2859</TotalTime>
  <Words>318</Words>
  <Application>Microsoft Office PowerPoint</Application>
  <PresentationFormat>Widescreen</PresentationFormat>
  <Paragraphs>52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Courier New</vt:lpstr>
      <vt:lpstr>Dosis</vt:lpstr>
      <vt:lpstr>Lato</vt:lpstr>
      <vt:lpstr>Office Theme</vt:lpstr>
      <vt:lpstr> Our Mission: To ensure every youth has a chance to experience Scouting. Our Vision: To be inclusive and focus on instilling good citizenship, community service, and growth while delivering a fun, safe and adventurous program for all to enjoy.                              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Bruce Lezer</dc:creator>
  <cp:lastModifiedBy>Bruce Lezer</cp:lastModifiedBy>
  <cp:revision>137</cp:revision>
  <cp:lastPrinted>2026-04-22T20:49:32Z</cp:lastPrinted>
  <dcterms:created xsi:type="dcterms:W3CDTF">2025-03-17T21:30:45Z</dcterms:created>
  <dcterms:modified xsi:type="dcterms:W3CDTF">2026-09-01T21:47:27Z</dcterms:modified>
</cp:coreProperties>
</file>